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84" r:id="rId3"/>
    <p:sldId id="332" r:id="rId4"/>
    <p:sldId id="333" r:id="rId5"/>
    <p:sldId id="334" r:id="rId6"/>
    <p:sldId id="335" r:id="rId7"/>
    <p:sldId id="336" r:id="rId8"/>
    <p:sldId id="337" r:id="rId9"/>
    <p:sldId id="338" r:id="rId10"/>
    <p:sldId id="260" r:id="rId11"/>
    <p:sldId id="340" r:id="rId12"/>
    <p:sldId id="341" r:id="rId13"/>
    <p:sldId id="342" r:id="rId14"/>
    <p:sldId id="256" r:id="rId15"/>
    <p:sldId id="258" r:id="rId16"/>
    <p:sldId id="272" r:id="rId17"/>
    <p:sldId id="298" r:id="rId19"/>
    <p:sldId id="273" r:id="rId20"/>
    <p:sldId id="304" r:id="rId21"/>
    <p:sldId id="274" r:id="rId22"/>
    <p:sldId id="309" r:id="rId23"/>
    <p:sldId id="275" r:id="rId24"/>
    <p:sldId id="314" r:id="rId25"/>
    <p:sldId id="291" r:id="rId26"/>
    <p:sldId id="347" r:id="rId27"/>
    <p:sldId id="346"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3" d="100"/>
          <a:sy n="93" d="100"/>
        </p:scale>
        <p:origin x="21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88C30-BC61-446A-A555-B1DD2816B58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C6E5F-D7BB-40DE-AAE4-7D8363212D3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 polymorphism</a:t>
            </a:r>
            <a:endParaRPr lang="en-US" dirty="0"/>
          </a:p>
        </p:txBody>
      </p:sp>
      <p:sp>
        <p:nvSpPr>
          <p:cNvPr id="4" name="Slide Number Placeholder 3"/>
          <p:cNvSpPr>
            <a:spLocks noGrp="1"/>
          </p:cNvSpPr>
          <p:nvPr>
            <p:ph type="sldNum" sz="quarter" idx="5"/>
          </p:nvPr>
        </p:nvSpPr>
        <p:spPr/>
        <p:txBody>
          <a:bodyPr/>
          <a:lstStyle/>
          <a:p>
            <a:fld id="{D5CD9652-AE2F-449E-9244-75285E67BBB6}"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D9652-AE2F-449E-9244-75285E67BBB6}"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242424"/>
                </a:solidFill>
                <a:effectLst/>
                <a:latin typeface="source-serif-pro"/>
              </a:rPr>
              <a:t>High-Level object:</a:t>
            </a:r>
            <a:r>
              <a:rPr lang="en-US" b="0" i="0" dirty="0">
                <a:solidFill>
                  <a:srgbClr val="242424"/>
                </a:solidFill>
                <a:effectLst/>
                <a:latin typeface="source-serif-pro"/>
              </a:rPr>
              <a:t> Any object referencing another object (HAS-A relationship).</a:t>
            </a:r>
            <a:endParaRPr lang="en-US" b="0" i="0" dirty="0">
              <a:solidFill>
                <a:srgbClr val="242424"/>
              </a:solidFill>
              <a:effectLst/>
              <a:latin typeface="source-serif-pro"/>
            </a:endParaRPr>
          </a:p>
          <a:p>
            <a:pPr algn="l">
              <a:buFont typeface="+mj-lt"/>
              <a:buAutoNum type="arabicPeriod"/>
            </a:pPr>
            <a:r>
              <a:rPr lang="en-US" b="1" i="0" dirty="0">
                <a:solidFill>
                  <a:srgbClr val="242424"/>
                </a:solidFill>
                <a:effectLst/>
                <a:latin typeface="source-serif-pro"/>
              </a:rPr>
              <a:t>Low-Level object:</a:t>
            </a:r>
            <a:r>
              <a:rPr lang="en-US" b="0" i="0" dirty="0">
                <a:solidFill>
                  <a:srgbClr val="242424"/>
                </a:solidFill>
                <a:effectLst/>
                <a:latin typeface="source-serif-pro"/>
              </a:rPr>
              <a:t> The object that is being referenced. (HAS-A relationship in the reverse direction)</a:t>
            </a:r>
            <a:endParaRPr lang="en-US" b="0" i="0" dirty="0">
              <a:solidFill>
                <a:srgbClr val="242424"/>
              </a:solidFill>
              <a:effectLst/>
              <a:latin typeface="source-serif-pro"/>
            </a:endParaRPr>
          </a:p>
          <a:p>
            <a:pPr algn="l">
              <a:buFont typeface="+mj-lt"/>
              <a:buAutoNum type="arabicPeriod"/>
            </a:pPr>
            <a:r>
              <a:rPr lang="en-US" b="1" i="0" dirty="0">
                <a:solidFill>
                  <a:srgbClr val="242424"/>
                </a:solidFill>
                <a:effectLst/>
                <a:latin typeface="source-serif-pro"/>
              </a:rPr>
              <a:t>Abstractions:</a:t>
            </a:r>
            <a:r>
              <a:rPr lang="en-US" b="0" i="0" dirty="0">
                <a:solidFill>
                  <a:srgbClr val="242424"/>
                </a:solidFill>
                <a:effectLst/>
                <a:latin typeface="source-serif-pro"/>
              </a:rPr>
              <a:t> Abstract class or an Interface.</a:t>
            </a:r>
            <a:endParaRPr lang="en-US" b="0" i="0" dirty="0">
              <a:solidFill>
                <a:srgbClr val="242424"/>
              </a:solidFill>
              <a:effectLst/>
              <a:latin typeface="source-serif-pro"/>
            </a:endParaRPr>
          </a:p>
          <a:p>
            <a:pPr algn="l">
              <a:buFont typeface="+mj-lt"/>
              <a:buAutoNum type="arabicPeriod"/>
            </a:pPr>
            <a:r>
              <a:rPr lang="en-US" b="1" i="0" dirty="0">
                <a:solidFill>
                  <a:srgbClr val="242424"/>
                </a:solidFill>
                <a:effectLst/>
                <a:latin typeface="source-serif-pro"/>
              </a:rPr>
              <a:t>Details:</a:t>
            </a:r>
            <a:r>
              <a:rPr lang="en-US" b="0" i="0" dirty="0">
                <a:solidFill>
                  <a:srgbClr val="242424"/>
                </a:solidFill>
                <a:effectLst/>
                <a:latin typeface="source-serif-pro"/>
              </a:rPr>
              <a:t> Concrete implementations of the Abstractions.</a:t>
            </a:r>
            <a:endParaRPr lang="en-US" b="0" i="0" dirty="0">
              <a:solidFill>
                <a:srgbClr val="242424"/>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D5CD9652-AE2F-449E-9244-75285E67BBB6}"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AB4692-37B7-4860-A0AD-2A0DB705C9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3AB4692-37B7-4860-A0AD-2A0DB705C9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3AB4692-37B7-4860-A0AD-2A0DB705C9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3AB4692-37B7-4860-A0AD-2A0DB705C9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3AB4692-37B7-4860-A0AD-2A0DB705C9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3AB4692-37B7-4860-A0AD-2A0DB705C92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3AB4692-37B7-4860-A0AD-2A0DB705C92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AB4692-37B7-4860-A0AD-2A0DB705C92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AB4692-37B7-4860-A0AD-2A0DB705C92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3AB4692-37B7-4860-A0AD-2A0DB705C92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3AB4692-37B7-4860-A0AD-2A0DB705C92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3C7CF-F10B-430B-BFDC-73CD64D8DA8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83AB4692-37B7-4860-A0AD-2A0DB705C92E}"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21C3C7CF-F10B-430B-BFDC-73CD64D8DA82}"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1086199" y="3129413"/>
            <a:ext cx="4124632" cy="4431570"/>
          </a:xfrm>
          <a:prstGeom prst="rect">
            <a:avLst/>
          </a:prstGeom>
        </p:spPr>
        <p:txBody>
          <a:bodyPr vert="horz" lIns="91440" tIns="45720" rIns="91440" bIns="45720" rtlCol="0">
            <a:normAutofit/>
          </a:bodyPr>
          <a:lstStyle/>
          <a:p>
            <a:pPr>
              <a:lnSpc>
                <a:spcPct val="90000"/>
              </a:lnSpc>
              <a:spcAft>
                <a:spcPts val="600"/>
              </a:spcAft>
            </a:pPr>
            <a:r>
              <a:rPr lang="en-US" sz="2000" dirty="0"/>
              <a:t>                                </a:t>
            </a:r>
            <a:r>
              <a:rPr lang="en-US" sz="4800" b="1" dirty="0"/>
              <a:t>welcome</a:t>
            </a:r>
            <a:endParaRPr lang="en-US" sz="4800" b="1" dirty="0"/>
          </a:p>
        </p:txBody>
      </p:sp>
      <p:pic>
        <p:nvPicPr>
          <p:cNvPr id="4" name="Picture 3" descr="One in a crowd"/>
          <p:cNvPicPr>
            <a:picLocks noChangeAspect="1"/>
          </p:cNvPicPr>
          <p:nvPr/>
        </p:nvPicPr>
        <p:blipFill rotWithShape="1">
          <a:blip r:embed="rId1"/>
          <a:srcRect l="18328" r="10138"/>
          <a:stretch>
            <a:fillRect/>
          </a:stretch>
        </p:blipFill>
        <p:spPr>
          <a:xfrm>
            <a:off x="5650992" y="10"/>
            <a:ext cx="6541008" cy="6857990"/>
          </a:xfrm>
          <a:prstGeom prst="rect">
            <a:avLst/>
          </a:prstGeom>
        </p:spPr>
      </p:pic>
      <p:sp>
        <p:nvSpPr>
          <p:cNvPr id="3" name="TextBox 2"/>
          <p:cNvSpPr txBox="1"/>
          <p:nvPr/>
        </p:nvSpPr>
        <p:spPr>
          <a:xfrm>
            <a:off x="271849" y="2939844"/>
            <a:ext cx="5379143" cy="892552"/>
          </a:xfrm>
          <a:prstGeom prst="rect">
            <a:avLst/>
          </a:prstGeom>
          <a:noFill/>
        </p:spPr>
        <p:txBody>
          <a:bodyPr wrap="square" rtlCol="0">
            <a:spAutoFit/>
          </a:bodyPr>
          <a:lstStyle/>
          <a:p>
            <a:endParaRPr lang="en-US" sz="1600" dirty="0">
              <a:latin typeface="+mj-lt"/>
              <a:ea typeface="+mj-ea"/>
              <a:cs typeface="+mj-cs"/>
            </a:endParaRPr>
          </a:p>
          <a:p>
            <a:endParaRPr lang="en-US" sz="1800" b="1" i="1" dirty="0">
              <a:solidFill>
                <a:schemeClr val="tx1">
                  <a:lumMod val="95000"/>
                  <a:lumOff val="5000"/>
                </a:schemeClr>
              </a:solidFill>
            </a:endParaRPr>
          </a:p>
          <a:p>
            <a:endParaRPr lang="en-US"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1"/>
          <p:cNvSpPr>
            <a:spLocks noChangeArrowheads="1"/>
          </p:cNvSpPr>
          <p:nvPr/>
        </p:nvSpPr>
        <p:spPr bwMode="auto">
          <a:xfrm>
            <a:off x="569797" y="1837038"/>
            <a:ext cx="6466703" cy="482801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400" b="1" i="0" u="none" strike="noStrike" cap="none" normalizeH="0" baseline="0" dirty="0">
                <a:ln>
                  <a:noFill/>
                </a:ln>
                <a:effectLst/>
                <a:latin typeface="+mn-lt"/>
              </a:rPr>
              <a:t>The Model—View—Controller(MVC) Pattern</a:t>
            </a:r>
            <a:endParaRPr kumimoji="0" lang="en-US" altLang="en-US" sz="2400" b="1"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b="0" i="0" u="none" strike="noStrike" cap="none" normalizeH="0" baseline="0" dirty="0">
                <a:ln>
                  <a:noFill/>
                </a:ln>
                <a:effectLst/>
                <a:latin typeface="+mn-lt"/>
              </a:rPr>
              <a:t>The MVC pattern suggests splitting the code into 3 components. While creating the class/file of the application, the developer must categorize it into one of the following three layers:</a:t>
            </a:r>
            <a:endParaRPr kumimoji="0" lang="en-US" altLang="en-US"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b="1" i="0" u="none" strike="noStrike" cap="none" normalizeH="0" baseline="0" dirty="0">
                <a:ln>
                  <a:noFill/>
                </a:ln>
                <a:effectLst/>
                <a:latin typeface="+mn-lt"/>
              </a:rPr>
              <a:t>Model:</a:t>
            </a:r>
            <a:r>
              <a:rPr kumimoji="0" lang="en-US" altLang="en-US" b="0" i="0" u="none" strike="noStrike" cap="none" normalizeH="0" baseline="0" dirty="0">
                <a:ln>
                  <a:noFill/>
                </a:ln>
                <a:effectLst/>
                <a:latin typeface="+mn-lt"/>
              </a:rPr>
              <a:t> This component stores the application data. It has no knowledge about the interface. The model is responsible for handling the domain logic(real-world business rules) and communication with the database and network layers.</a:t>
            </a:r>
            <a:endParaRPr kumimoji="0" lang="en-US" altLang="en-US"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b="1" i="0" u="none" strike="noStrike" cap="none" normalizeH="0" baseline="0" dirty="0">
                <a:ln>
                  <a:noFill/>
                </a:ln>
                <a:effectLst/>
                <a:latin typeface="+mn-lt"/>
              </a:rPr>
              <a:t>View:</a:t>
            </a:r>
            <a:r>
              <a:rPr kumimoji="0" lang="en-US" altLang="en-US" b="0" i="0" u="none" strike="noStrike" cap="none" normalizeH="0" baseline="0" dirty="0">
                <a:ln>
                  <a:noFill/>
                </a:ln>
                <a:effectLst/>
                <a:latin typeface="+mn-lt"/>
              </a:rPr>
              <a:t> It is the UI(User Interface) layer that holds components that are visible on the screen. Moreover, it provides the visualization of the data stored in the Model and offers interaction to the user.</a:t>
            </a:r>
            <a:endParaRPr kumimoji="0" lang="en-US" altLang="en-US"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b="1" i="0" u="none" strike="noStrike" cap="none" normalizeH="0" baseline="0" dirty="0">
                <a:ln>
                  <a:noFill/>
                </a:ln>
                <a:effectLst/>
                <a:latin typeface="+mn-lt"/>
              </a:rPr>
              <a:t>Controller:</a:t>
            </a:r>
            <a:r>
              <a:rPr kumimoji="0" lang="en-US" altLang="en-US" b="0" i="0" u="none" strike="noStrike" cap="none" normalizeH="0" baseline="0" dirty="0">
                <a:ln>
                  <a:noFill/>
                </a:ln>
                <a:effectLst/>
                <a:latin typeface="+mn-lt"/>
              </a:rPr>
              <a:t> This component establishes the relationship between the View and the Model. It contains the core application logic and gets informed of the user’s response and updates the Model as per the need.</a:t>
            </a:r>
            <a:endParaRPr kumimoji="0" lang="en-US" altLang="en-US"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1000" b="0" i="0" u="none" strike="noStrike" cap="none" normalizeH="0" baseline="0" dirty="0">
                <a:ln>
                  <a:noFill/>
                </a:ln>
                <a:effectLst/>
                <a:latin typeface="+mn-lt"/>
              </a:rPr>
              <a:t>          </a:t>
            </a:r>
            <a:endParaRPr kumimoji="0" lang="en-US" altLang="en-US" sz="1000" b="0" i="0" u="none" strike="noStrike" cap="none" normalizeH="0" baseline="0" dirty="0">
              <a:ln>
                <a:noFill/>
              </a:ln>
              <a:effectLst/>
              <a:latin typeface="+mn-lt"/>
            </a:endParaRPr>
          </a:p>
        </p:txBody>
      </p:sp>
      <p:pic>
        <p:nvPicPr>
          <p:cNvPr id="1026" name="Picture 2" descr="The Model—View—Controller(MVC) Pattern"/>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8344930" y="3163330"/>
            <a:ext cx="2415278" cy="22303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1"/>
          <p:cNvSpPr>
            <a:spLocks noChangeArrowheads="1"/>
          </p:cNvSpPr>
          <p:nvPr/>
        </p:nvSpPr>
        <p:spPr bwMode="auto">
          <a:xfrm>
            <a:off x="206477" y="629265"/>
            <a:ext cx="7482349" cy="559455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000" b="1" i="0" u="none" strike="noStrike" cap="none" normalizeH="0" baseline="0" dirty="0">
                <a:ln>
                  <a:noFill/>
                </a:ln>
                <a:effectLst/>
                <a:latin typeface="+mn-lt"/>
              </a:rPr>
              <a:t>The Model—View—Presenter(MVP) Pattern</a:t>
            </a:r>
            <a:endParaRPr kumimoji="0" lang="en-US" altLang="en-US" sz="2000" b="1"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000" b="0" i="0" u="none" strike="noStrike" cap="none" normalizeH="0" baseline="0" dirty="0">
                <a:ln>
                  <a:noFill/>
                </a:ln>
                <a:effectLst/>
                <a:latin typeface="+mn-lt"/>
              </a:rPr>
              <a:t>MVP pattern overcomes the challenges of MVC and provides an easy way to structure the project codes. The reason why MVP is widely accepted is that it provides modularity, testability, and a more clean and  maintainable codebase. It is composed of the following three components:</a:t>
            </a:r>
            <a:endParaRPr kumimoji="0" lang="en-US" altLang="en-US" sz="20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000" b="1" i="0" u="none" strike="noStrike" cap="none" normalizeH="0" baseline="0" dirty="0">
                <a:ln>
                  <a:noFill/>
                </a:ln>
                <a:effectLst/>
                <a:latin typeface="+mn-lt"/>
              </a:rPr>
              <a:t>Model:</a:t>
            </a:r>
            <a:r>
              <a:rPr kumimoji="0" lang="en-US" altLang="en-US" sz="2000" b="0" i="0" u="none" strike="noStrike" cap="none" normalizeH="0" baseline="0" dirty="0">
                <a:ln>
                  <a:noFill/>
                </a:ln>
                <a:effectLst/>
                <a:latin typeface="+mn-lt"/>
              </a:rPr>
              <a:t> Layer for storing data. It is responsible for handling the domain logic(real-world business rules) and communication with the database and network layers.</a:t>
            </a:r>
            <a:endParaRPr kumimoji="0" lang="en-US" altLang="en-US" sz="20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000" b="1" i="0" u="none" strike="noStrike" cap="none" normalizeH="0" baseline="0" dirty="0">
                <a:ln>
                  <a:noFill/>
                </a:ln>
                <a:effectLst/>
                <a:latin typeface="+mn-lt"/>
              </a:rPr>
              <a:t>View:</a:t>
            </a:r>
            <a:r>
              <a:rPr kumimoji="0" lang="en-US" altLang="en-US" sz="2000" b="0" i="0" u="none" strike="noStrike" cap="none" normalizeH="0" baseline="0" dirty="0">
                <a:ln>
                  <a:noFill/>
                </a:ln>
                <a:effectLst/>
                <a:latin typeface="+mn-lt"/>
              </a:rPr>
              <a:t> UI(User Interface) layer. It provides the visualization of the data and keep a track of the user’s action in order to notify the Presenter.</a:t>
            </a:r>
            <a:endParaRPr kumimoji="0" lang="en-US" altLang="en-US" sz="20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000" b="1" i="0" u="none" strike="noStrike" cap="none" normalizeH="0" baseline="0" dirty="0">
                <a:ln>
                  <a:noFill/>
                </a:ln>
                <a:effectLst/>
                <a:latin typeface="+mn-lt"/>
              </a:rPr>
              <a:t>Presenter:</a:t>
            </a:r>
            <a:r>
              <a:rPr kumimoji="0" lang="en-US" altLang="en-US" sz="2000" b="0" i="0" u="none" strike="noStrike" cap="none" normalizeH="0" baseline="0" dirty="0">
                <a:ln>
                  <a:noFill/>
                </a:ln>
                <a:effectLst/>
                <a:latin typeface="+mn-lt"/>
              </a:rPr>
              <a:t> Fetch the data from the model and applies the UI logic to decide what to display. It manages the state of the View and takes actions according to the user’s input notification from the View.</a:t>
            </a:r>
            <a:endParaRPr kumimoji="0" lang="en-US" altLang="en-US" sz="20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1000" b="0" i="0" u="none" strike="noStrike" cap="none" normalizeH="0" baseline="0" dirty="0">
                <a:ln>
                  <a:noFill/>
                </a:ln>
                <a:effectLst/>
                <a:latin typeface="+mn-lt"/>
              </a:rPr>
              <a:t>          </a:t>
            </a:r>
            <a:endParaRPr kumimoji="0" lang="en-US" altLang="en-US" sz="1000" b="0" i="0" u="none" strike="noStrike" cap="none" normalizeH="0" baseline="0" dirty="0">
              <a:ln>
                <a:noFill/>
              </a:ln>
              <a:effectLst/>
              <a:latin typeface="+mn-lt"/>
            </a:endParaRPr>
          </a:p>
        </p:txBody>
      </p:sp>
      <p:pic>
        <p:nvPicPr>
          <p:cNvPr id="2050" name="Picture 2" descr="The Model—View—Presenter(MVP) Pattern"/>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8111612" y="2477358"/>
            <a:ext cx="3648863" cy="3977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p:cNvSpPr>
            <a:spLocks noChangeArrowheads="1"/>
          </p:cNvSpPr>
          <p:nvPr/>
        </p:nvSpPr>
        <p:spPr bwMode="auto">
          <a:xfrm>
            <a:off x="678427" y="1022554"/>
            <a:ext cx="7423354" cy="545690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400" b="1" i="0" u="none" strike="noStrike" cap="none" normalizeH="0" baseline="0" dirty="0">
                <a:ln>
                  <a:noFill/>
                </a:ln>
                <a:effectLst/>
                <a:latin typeface="+mn-lt"/>
              </a:rPr>
              <a:t>The Model — View — View Model (MVVM) Pattern</a:t>
            </a:r>
            <a:endParaRPr kumimoji="0" lang="en-US" altLang="en-US" sz="2400" b="1"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100" b="0" i="0" u="none" strike="noStrike" cap="none" normalizeH="0" baseline="0" dirty="0">
                <a:ln>
                  <a:noFill/>
                </a:ln>
                <a:effectLst/>
                <a:latin typeface="+mn-lt"/>
              </a:rPr>
              <a:t>MVVM pattern has some similarities with the MVP(Model — View — Presenter) design pattern as the Presenter role is played by the View Model. However, the drawbacks of the MVP pattern has been solved by MVVM. It suggests separating the data presentation logic(Views or UI) from the core business logic part of the application. The separate code layers of MVVM are:</a:t>
            </a:r>
            <a:endParaRPr kumimoji="0" lang="en-US" altLang="en-US" sz="21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100" b="1" i="0" u="none" strike="noStrike" cap="none" normalizeH="0" baseline="0" dirty="0">
                <a:ln>
                  <a:noFill/>
                </a:ln>
                <a:effectLst/>
                <a:latin typeface="+mn-lt"/>
              </a:rPr>
              <a:t>Model: </a:t>
            </a:r>
            <a:r>
              <a:rPr kumimoji="0" lang="en-US" altLang="en-US" sz="2100" b="0" i="0" u="none" strike="noStrike" cap="none" normalizeH="0" baseline="0" dirty="0">
                <a:ln>
                  <a:noFill/>
                </a:ln>
                <a:effectLst/>
                <a:latin typeface="+mn-lt"/>
              </a:rPr>
              <a:t>This layer is responsible for the abstraction of the data sources. Model and View Model work together to get and save the data.</a:t>
            </a:r>
            <a:endParaRPr kumimoji="0" lang="en-US" altLang="en-US" sz="21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100" b="1" i="0" u="none" strike="noStrike" cap="none" normalizeH="0" baseline="0" dirty="0">
                <a:ln>
                  <a:noFill/>
                </a:ln>
                <a:effectLst/>
                <a:latin typeface="+mn-lt"/>
              </a:rPr>
              <a:t>View:</a:t>
            </a:r>
            <a:r>
              <a:rPr kumimoji="0" lang="en-US" altLang="en-US" sz="2100" b="0" i="0" u="none" strike="noStrike" cap="none" normalizeH="0" baseline="0" dirty="0">
                <a:ln>
                  <a:noFill/>
                </a:ln>
                <a:effectLst/>
                <a:latin typeface="+mn-lt"/>
              </a:rPr>
              <a:t> The purpose of this layer is to inform the View Model about the user’s action. This layer observes the View Model and does not contain any kind of application logic.</a:t>
            </a:r>
            <a:endParaRPr kumimoji="0" lang="en-US" altLang="en-US" sz="21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2100" b="1" i="0" u="none" strike="noStrike" cap="none" normalizeH="0" baseline="0" dirty="0">
                <a:ln>
                  <a:noFill/>
                </a:ln>
                <a:effectLst/>
                <a:latin typeface="+mn-lt"/>
              </a:rPr>
              <a:t>View Model:</a:t>
            </a:r>
            <a:r>
              <a:rPr kumimoji="0" lang="en-US" altLang="en-US" sz="2100" b="0" i="0" u="none" strike="noStrike" cap="none" normalizeH="0" baseline="0" dirty="0">
                <a:ln>
                  <a:noFill/>
                </a:ln>
                <a:effectLst/>
                <a:latin typeface="+mn-lt"/>
              </a:rPr>
              <a:t> It exposes those data streams which are relevant to the View. Moreover, it servers as a link between the Model and the View.</a:t>
            </a:r>
            <a:endParaRPr kumimoji="0" lang="en-US" altLang="en-US" sz="21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pPr>
            <a:r>
              <a:rPr kumimoji="0" lang="en-US" altLang="en-US" sz="1000" b="0" i="0" u="none" strike="noStrike" cap="none" normalizeH="0" baseline="0" dirty="0">
                <a:ln>
                  <a:noFill/>
                </a:ln>
                <a:effectLst/>
                <a:latin typeface="+mn-lt"/>
              </a:rPr>
              <a:t>          </a:t>
            </a:r>
            <a:endParaRPr kumimoji="0" lang="en-US" altLang="en-US" sz="1000" b="0" i="0" u="none" strike="noStrike" cap="none" normalizeH="0" baseline="0" dirty="0">
              <a:ln>
                <a:noFill/>
              </a:ln>
              <a:effectLst/>
              <a:latin typeface="+mn-lt"/>
            </a:endParaRPr>
          </a:p>
        </p:txBody>
      </p:sp>
      <p:pic>
        <p:nvPicPr>
          <p:cNvPr id="3074" name="Picture 2" descr="The Model — View — ViewModel (MVVM) Pattern"/>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8268930" y="3429000"/>
            <a:ext cx="3108088" cy="2529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i="1" kern="1200">
                <a:solidFill>
                  <a:schemeClr val="tx1"/>
                </a:solidFill>
                <a:latin typeface="+mj-lt"/>
                <a:ea typeface="+mj-ea"/>
                <a:cs typeface="+mj-cs"/>
              </a:rPr>
              <a:t>SOLID Principles</a:t>
            </a:r>
            <a:endParaRPr lang="en-US" sz="4800" b="1" i="1" kern="1200">
              <a:solidFill>
                <a:schemeClr val="tx1"/>
              </a:solidFill>
              <a:latin typeface="+mj-lt"/>
              <a:ea typeface="+mj-ea"/>
              <a:cs typeface="+mj-cs"/>
            </a:endParaRPr>
          </a:p>
        </p:txBody>
      </p:sp>
      <p:sp>
        <p:nvSpPr>
          <p:cNvPr id="7" name="TextBox 6"/>
          <p:cNvSpPr txBox="1"/>
          <p:nvPr/>
        </p:nvSpPr>
        <p:spPr>
          <a:xfrm>
            <a:off x="1045028" y="3017522"/>
            <a:ext cx="9941319" cy="31246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a:t>5</a:t>
            </a:r>
            <a:r>
              <a:rPr lang="en-US" sz="2400"/>
              <a:t> Principles of OO Design</a:t>
            </a:r>
            <a:endParaRPr lang="en-US" sz="2400"/>
          </a:p>
          <a:p>
            <a:pPr indent="-228600">
              <a:lnSpc>
                <a:spcPct val="90000"/>
              </a:lnSpc>
              <a:spcAft>
                <a:spcPts val="600"/>
              </a:spcAft>
              <a:buFont typeface="Arial" panose="020B0604020202020204" pitchFamily="34" charset="0"/>
              <a:buChar char="•"/>
            </a:pPr>
            <a:endParaRPr lang="en-US" sz="2400"/>
          </a:p>
          <a:p>
            <a:pPr marL="91440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S</a:t>
            </a:r>
            <a:r>
              <a:rPr lang="en-US" sz="2400" b="0" i="0">
                <a:effectLst/>
              </a:rPr>
              <a:t>ingle Responsibility Principle (SRP)</a:t>
            </a:r>
            <a:endParaRPr lang="en-US" sz="2400" b="0" i="0">
              <a:effectLst/>
            </a:endParaRPr>
          </a:p>
          <a:p>
            <a:pPr marL="97155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O</a:t>
            </a:r>
            <a:r>
              <a:rPr lang="en-US" sz="2400" b="0" i="0">
                <a:effectLst/>
              </a:rPr>
              <a:t>pen-Closed Principle (OCP)</a:t>
            </a:r>
            <a:endParaRPr lang="en-US" sz="2400" b="0" i="0">
              <a:effectLst/>
            </a:endParaRPr>
          </a:p>
          <a:p>
            <a:pPr marL="97155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L</a:t>
            </a:r>
            <a:r>
              <a:rPr lang="en-US" sz="2400" b="0" i="0">
                <a:effectLst/>
              </a:rPr>
              <a:t>iskov Substitution Principle (LSP)</a:t>
            </a:r>
            <a:endParaRPr lang="en-US" sz="2400" b="0" i="0">
              <a:effectLst/>
            </a:endParaRPr>
          </a:p>
          <a:p>
            <a:pPr marL="97155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I</a:t>
            </a:r>
            <a:r>
              <a:rPr lang="en-US" sz="2400" b="0" i="0">
                <a:effectLst/>
              </a:rPr>
              <a:t>nterface Segregation Principle (ISP)</a:t>
            </a:r>
            <a:endParaRPr lang="en-US" sz="2400" b="0" i="0">
              <a:effectLst/>
            </a:endParaRPr>
          </a:p>
          <a:p>
            <a:pPr marL="97155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D</a:t>
            </a:r>
            <a:r>
              <a:rPr lang="en-US" sz="2400" b="0" i="0">
                <a:effectLst/>
              </a:rPr>
              <a:t>ependency Inversion Principle (DIP)</a:t>
            </a:r>
            <a:endParaRPr lang="en-US" sz="2400" b="0" i="0">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Rounded Corners 1"/>
          <p:cNvSpPr/>
          <p:nvPr/>
        </p:nvSpPr>
        <p:spPr>
          <a:xfrm>
            <a:off x="4681302" y="1252448"/>
            <a:ext cx="732951" cy="732951"/>
          </a:xfrm>
          <a:prstGeom prst="roundRect">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31520">
              <a:spcAft>
                <a:spcPts val="600"/>
              </a:spcAft>
            </a:pPr>
            <a:r>
              <a:rPr lang="en-US" sz="5280" kern="1200">
                <a:solidFill>
                  <a:schemeClr val="lt1"/>
                </a:solidFill>
                <a:latin typeface="+mn-lt"/>
                <a:ea typeface="+mn-ea"/>
                <a:cs typeface="+mn-cs"/>
              </a:rPr>
              <a:t>S</a:t>
            </a:r>
            <a:endParaRPr lang="en-US" sz="6600"/>
          </a:p>
        </p:txBody>
      </p:sp>
      <p:sp>
        <p:nvSpPr>
          <p:cNvPr id="4" name="TextBox 3"/>
          <p:cNvSpPr txBox="1"/>
          <p:nvPr/>
        </p:nvSpPr>
        <p:spPr>
          <a:xfrm>
            <a:off x="3733749" y="2251726"/>
            <a:ext cx="4886342" cy="313932"/>
          </a:xfrm>
          <a:prstGeom prst="rect">
            <a:avLst/>
          </a:prstGeom>
          <a:noFill/>
        </p:spPr>
        <p:txBody>
          <a:bodyPr wrap="square">
            <a:spAutoFit/>
          </a:bodyPr>
          <a:lstStyle/>
          <a:p>
            <a:pPr defTabSz="731520">
              <a:spcAft>
                <a:spcPts val="600"/>
              </a:spcAft>
            </a:pPr>
            <a:r>
              <a:rPr lang="en-ZA" sz="1440" b="1" kern="1200">
                <a:solidFill>
                  <a:srgbClr val="FF0066"/>
                </a:solidFill>
                <a:latin typeface="+mn-lt"/>
                <a:ea typeface="+mn-ea"/>
                <a:cs typeface="+mn-cs"/>
              </a:rPr>
              <a:t>S</a:t>
            </a:r>
            <a:r>
              <a:rPr lang="en-ZA" sz="1440" kern="1200">
                <a:solidFill>
                  <a:schemeClr val="tx1"/>
                </a:solidFill>
                <a:latin typeface="+mn-lt"/>
                <a:ea typeface="+mn-ea"/>
                <a:cs typeface="+mn-cs"/>
              </a:rPr>
              <a:t>ingle Responsibility Principle</a:t>
            </a:r>
            <a:endParaRPr lang="en-ZA"/>
          </a:p>
        </p:txBody>
      </p:sp>
      <p:sp>
        <p:nvSpPr>
          <p:cNvPr id="6" name="TextBox 5"/>
          <p:cNvSpPr txBox="1"/>
          <p:nvPr/>
        </p:nvSpPr>
        <p:spPr>
          <a:xfrm>
            <a:off x="643467" y="2944509"/>
            <a:ext cx="7052180" cy="313932"/>
          </a:xfrm>
          <a:prstGeom prst="rect">
            <a:avLst/>
          </a:prstGeom>
          <a:noFill/>
        </p:spPr>
        <p:txBody>
          <a:bodyPr wrap="square">
            <a:spAutoFit/>
          </a:bodyPr>
          <a:lstStyle/>
          <a:p>
            <a:pPr defTabSz="731520">
              <a:spcAft>
                <a:spcPts val="600"/>
              </a:spcAft>
            </a:pPr>
            <a:r>
              <a:rPr lang="en-US" sz="1440" b="1" kern="1200">
                <a:solidFill>
                  <a:srgbClr val="FF0000"/>
                </a:solidFill>
                <a:latin typeface="Lato" panose="020F0502020204030203" pitchFamily="34" charset="0"/>
                <a:ea typeface="+mn-ea"/>
                <a:cs typeface="+mn-cs"/>
              </a:rPr>
              <a:t>A class should have a single responsibility</a:t>
            </a:r>
            <a:endParaRPr lang="en-US" b="1">
              <a:solidFill>
                <a:srgbClr val="FF0000"/>
              </a:solidFill>
            </a:endParaRPr>
          </a:p>
        </p:txBody>
      </p:sp>
      <p:sp>
        <p:nvSpPr>
          <p:cNvPr id="8" name="TextBox 7"/>
          <p:cNvSpPr txBox="1"/>
          <p:nvPr/>
        </p:nvSpPr>
        <p:spPr>
          <a:xfrm>
            <a:off x="782133" y="3240553"/>
            <a:ext cx="4886342" cy="313932"/>
          </a:xfrm>
          <a:prstGeom prst="rect">
            <a:avLst/>
          </a:prstGeom>
          <a:noFill/>
        </p:spPr>
        <p:txBody>
          <a:bodyPr wrap="square">
            <a:spAutoFit/>
          </a:bodyPr>
          <a:lstStyle/>
          <a:p>
            <a:pPr defTabSz="731520">
              <a:spcAft>
                <a:spcPts val="600"/>
              </a:spcAft>
            </a:pPr>
            <a:r>
              <a:rPr lang="en-US" sz="1440" b="1" i="1" kern="1200">
                <a:solidFill>
                  <a:srgbClr val="FF0000"/>
                </a:solidFill>
                <a:latin typeface="Lato" panose="020F0502020204030203" pitchFamily="34" charset="0"/>
                <a:ea typeface="+mn-ea"/>
                <a:cs typeface="+mn-cs"/>
              </a:rPr>
              <a:t>“every class should have only one reason to change</a:t>
            </a:r>
            <a:r>
              <a:rPr lang="en-US" sz="1440" kern="1200">
                <a:solidFill>
                  <a:schemeClr val="bg1"/>
                </a:solidFill>
                <a:latin typeface="Lato" panose="020F0502020204030203" pitchFamily="34" charset="0"/>
                <a:ea typeface="+mn-ea"/>
                <a:cs typeface="+mn-cs"/>
              </a:rPr>
              <a:t>”</a:t>
            </a:r>
            <a:endParaRPr lang="en-ZA" sz="1800">
              <a:solidFill>
                <a:schemeClr val="bg1"/>
              </a:solidFill>
            </a:endParaRPr>
          </a:p>
        </p:txBody>
      </p:sp>
      <p:sp>
        <p:nvSpPr>
          <p:cNvPr id="10" name="TextBox 9"/>
          <p:cNvSpPr txBox="1"/>
          <p:nvPr/>
        </p:nvSpPr>
        <p:spPr>
          <a:xfrm>
            <a:off x="643467" y="4334481"/>
            <a:ext cx="4886342" cy="834074"/>
          </a:xfrm>
          <a:prstGeom prst="rect">
            <a:avLst/>
          </a:prstGeom>
          <a:noFill/>
        </p:spPr>
        <p:txBody>
          <a:bodyPr wrap="square">
            <a:spAutoFit/>
          </a:bodyPr>
          <a:lstStyle/>
          <a:p>
            <a:pPr defTabSz="731520">
              <a:spcAft>
                <a:spcPts val="600"/>
              </a:spcAft>
            </a:pPr>
            <a:r>
              <a:rPr lang="en-US" sz="1440" kern="1200">
                <a:solidFill>
                  <a:schemeClr val="tx1"/>
                </a:solidFill>
                <a:latin typeface="+mn-lt"/>
                <a:ea typeface="+mn-ea"/>
                <a:cs typeface="+mn-cs"/>
              </a:rPr>
              <a:t>A class should do </a:t>
            </a:r>
            <a:r>
              <a:rPr lang="en-US" sz="1440" b="1" kern="1200">
                <a:solidFill>
                  <a:schemeClr val="tx1"/>
                </a:solidFill>
                <a:latin typeface="+mn-lt"/>
                <a:ea typeface="+mn-ea"/>
                <a:cs typeface="+mn-cs"/>
              </a:rPr>
              <a:t>one thing </a:t>
            </a:r>
            <a:r>
              <a:rPr lang="en-US" sz="1440" kern="1200">
                <a:solidFill>
                  <a:schemeClr val="tx1"/>
                </a:solidFill>
                <a:latin typeface="+mn-lt"/>
                <a:ea typeface="+mn-ea"/>
                <a:cs typeface="+mn-cs"/>
              </a:rPr>
              <a:t>and therefore it should have </a:t>
            </a:r>
            <a:r>
              <a:rPr lang="en-US" sz="1440" b="1" kern="1200">
                <a:solidFill>
                  <a:schemeClr val="tx1"/>
                </a:solidFill>
                <a:latin typeface="+mn-lt"/>
                <a:ea typeface="+mn-ea"/>
                <a:cs typeface="+mn-cs"/>
              </a:rPr>
              <a:t>only a single reason</a:t>
            </a:r>
            <a:r>
              <a:rPr lang="en-US" sz="1440" kern="1200">
                <a:solidFill>
                  <a:schemeClr val="tx1"/>
                </a:solidFill>
                <a:latin typeface="+mn-lt"/>
                <a:ea typeface="+mn-ea"/>
                <a:cs typeface="+mn-cs"/>
              </a:rPr>
              <a:t> to change.</a:t>
            </a:r>
            <a:endParaRPr lang="en-US" sz="1440" kern="1200">
              <a:solidFill>
                <a:schemeClr val="tx1"/>
              </a:solidFill>
              <a:latin typeface="+mn-lt"/>
              <a:ea typeface="+mn-ea"/>
              <a:cs typeface="+mn-cs"/>
            </a:endParaRPr>
          </a:p>
          <a:p>
            <a:pPr defTabSz="731520">
              <a:spcAft>
                <a:spcPts val="600"/>
              </a:spcAft>
            </a:pPr>
            <a:r>
              <a:rPr lang="en-US" sz="1440" kern="1200">
                <a:solidFill>
                  <a:schemeClr val="tx1"/>
                </a:solidFill>
                <a:latin typeface="+mn-lt"/>
                <a:ea typeface="+mn-ea"/>
                <a:cs typeface="+mn-cs"/>
              </a:rPr>
              <a:t>A module should have one, and only one, reason to change</a:t>
            </a:r>
            <a:endParaRPr lang="en-US" sz="1800"/>
          </a:p>
        </p:txBody>
      </p:sp>
      <p:sp>
        <p:nvSpPr>
          <p:cNvPr id="12" name="TextBox 11"/>
          <p:cNvSpPr txBox="1"/>
          <p:nvPr/>
        </p:nvSpPr>
        <p:spPr>
          <a:xfrm>
            <a:off x="656674" y="3932782"/>
            <a:ext cx="4886342" cy="387798"/>
          </a:xfrm>
          <a:prstGeom prst="rect">
            <a:avLst/>
          </a:prstGeom>
          <a:noFill/>
        </p:spPr>
        <p:txBody>
          <a:bodyPr wrap="square">
            <a:spAutoFit/>
          </a:bodyPr>
          <a:lstStyle/>
          <a:p>
            <a:pPr defTabSz="731520">
              <a:spcAft>
                <a:spcPts val="600"/>
              </a:spcAft>
            </a:pPr>
            <a:r>
              <a:rPr lang="en-US" sz="1920" b="1" i="1" kern="1200">
                <a:solidFill>
                  <a:schemeClr val="tx1"/>
                </a:solidFill>
                <a:latin typeface="+mn-lt"/>
                <a:ea typeface="+mn-ea"/>
                <a:cs typeface="+mn-cs"/>
              </a:rPr>
              <a:t>Principle</a:t>
            </a:r>
            <a:r>
              <a:rPr lang="en-US" sz="1440" kern="1200">
                <a:solidFill>
                  <a:schemeClr val="tx1"/>
                </a:solidFill>
                <a:latin typeface="+mn-lt"/>
                <a:ea typeface="+mn-ea"/>
                <a:cs typeface="+mn-cs"/>
              </a:rPr>
              <a:t> </a:t>
            </a:r>
            <a:endParaRPr lang="en-US"/>
          </a:p>
        </p:txBody>
      </p:sp>
      <p:pic>
        <p:nvPicPr>
          <p:cNvPr id="13" name="Picture 12" descr="A cartoon of robots with different expressions&#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7787" y="2630064"/>
            <a:ext cx="4375719" cy="29754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81767" y="2929709"/>
            <a:ext cx="8828467" cy="998583"/>
          </a:xfrm>
        </p:spPr>
        <p:txBody>
          <a:bodyPr>
            <a:normAutofit/>
          </a:bodyPr>
          <a:lstStyle/>
          <a:p>
            <a:r>
              <a:rPr lang="en-ZA" b="1" dirty="0">
                <a:solidFill>
                  <a:srgbClr val="FF6600"/>
                </a:solidFill>
              </a:rPr>
              <a:t>O</a:t>
            </a:r>
            <a:r>
              <a:rPr lang="en-ZA" dirty="0"/>
              <a:t>pen/Closed Principle</a:t>
            </a:r>
            <a:endParaRPr lang="en-ZA" dirty="0"/>
          </a:p>
        </p:txBody>
      </p:sp>
      <p:sp>
        <p:nvSpPr>
          <p:cNvPr id="4" name="Title 1"/>
          <p:cNvSpPr txBox="1"/>
          <p:nvPr/>
        </p:nvSpPr>
        <p:spPr>
          <a:xfrm>
            <a:off x="988541" y="4308966"/>
            <a:ext cx="9395653" cy="1421274"/>
          </a:xfrm>
          <a:prstGeom prst="rect">
            <a:avLst/>
          </a:prstGeom>
          <a:solidFill>
            <a:srgbClr val="FF6600"/>
          </a:solidFill>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i="0" dirty="0">
                <a:effectLst/>
                <a:latin typeface="Lato" panose="020F0502020204030203" pitchFamily="34" charset="0"/>
              </a:rPr>
              <a:t>“</a:t>
            </a:r>
            <a:r>
              <a:rPr lang="en-US" b="0" i="0" dirty="0">
                <a:effectLst/>
                <a:latin typeface="Lato" panose="020F0502020204030203" pitchFamily="34" charset="0"/>
              </a:rPr>
              <a:t>software entities (classes, functions, modules, etc.) should be open for extension, but closed for modification</a:t>
            </a:r>
            <a:r>
              <a:rPr lang="en-US" i="0" dirty="0">
                <a:effectLst/>
                <a:latin typeface="Lato" panose="020F0502020204030203" pitchFamily="34" charset="0"/>
              </a:rPr>
              <a:t>.”</a:t>
            </a:r>
            <a:endParaRPr lang="en-ZA" dirty="0"/>
          </a:p>
        </p:txBody>
      </p:sp>
      <p:sp>
        <p:nvSpPr>
          <p:cNvPr id="3" name="Rectangle: Rounded Corners 2"/>
          <p:cNvSpPr/>
          <p:nvPr/>
        </p:nvSpPr>
        <p:spPr>
          <a:xfrm>
            <a:off x="5212080" y="1127760"/>
            <a:ext cx="914400" cy="914400"/>
          </a:xfrm>
          <a:prstGeom prst="roundRect">
            <a:avLst/>
          </a:prstGeom>
          <a:solidFill>
            <a:srgbClr val="FF6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O</a:t>
            </a:r>
            <a:endParaRPr lang="en-US" sz="6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US" sz="5400"/>
              <a:t>Principle </a:t>
            </a:r>
            <a:endParaRPr lang="en-US" sz="5400"/>
          </a:p>
        </p:txBody>
      </p:sp>
      <p:sp>
        <p:nvSpPr>
          <p:cNvPr id="3" name="Content Placeholder 2"/>
          <p:cNvSpPr>
            <a:spLocks noGrp="1"/>
          </p:cNvSpPr>
          <p:nvPr>
            <p:ph idx="1"/>
          </p:nvPr>
        </p:nvSpPr>
        <p:spPr>
          <a:xfrm>
            <a:off x="630936" y="2807208"/>
            <a:ext cx="4615940" cy="3496056"/>
          </a:xfrm>
        </p:spPr>
        <p:txBody>
          <a:bodyPr anchor="t">
            <a:normAutofit lnSpcReduction="10000"/>
          </a:bodyPr>
          <a:lstStyle/>
          <a:p>
            <a:r>
              <a:rPr lang="en-ZA" sz="2200" dirty="0"/>
              <a:t>You should be able to </a:t>
            </a:r>
            <a:r>
              <a:rPr lang="en-ZA" sz="2200" dirty="0">
                <a:solidFill>
                  <a:srgbClr val="FF0000"/>
                </a:solidFill>
              </a:rPr>
              <a:t>extend</a:t>
            </a:r>
            <a:r>
              <a:rPr lang="en-ZA" sz="2200" dirty="0"/>
              <a:t> a module’s behaviour, </a:t>
            </a:r>
            <a:r>
              <a:rPr lang="en-ZA" sz="2200" dirty="0">
                <a:solidFill>
                  <a:srgbClr val="FF0000"/>
                </a:solidFill>
              </a:rPr>
              <a:t>without</a:t>
            </a:r>
            <a:r>
              <a:rPr lang="en-ZA" sz="2200" dirty="0"/>
              <a:t> </a:t>
            </a:r>
            <a:r>
              <a:rPr lang="en-ZA" sz="2200" dirty="0">
                <a:solidFill>
                  <a:srgbClr val="FF0000"/>
                </a:solidFill>
              </a:rPr>
              <a:t>modifying</a:t>
            </a:r>
            <a:r>
              <a:rPr lang="en-ZA" sz="2200" dirty="0"/>
              <a:t> it</a:t>
            </a:r>
            <a:endParaRPr lang="en-ZA" sz="2200" dirty="0"/>
          </a:p>
          <a:p>
            <a:r>
              <a:rPr lang="en-US" sz="2200" dirty="0"/>
              <a:t>We should be able to add </a:t>
            </a:r>
            <a:r>
              <a:rPr lang="en-US" sz="2200" b="1" dirty="0"/>
              <a:t>new</a:t>
            </a:r>
            <a:r>
              <a:rPr lang="en-US" sz="2200" dirty="0"/>
              <a:t> functionality without </a:t>
            </a:r>
            <a:r>
              <a:rPr lang="en-US" sz="2200" b="1" dirty="0"/>
              <a:t>touching</a:t>
            </a:r>
            <a:r>
              <a:rPr lang="en-US" sz="2200" dirty="0"/>
              <a:t> the existing code for the class. This is because whenever we modify the existing code, we are taking the risk of creating potential bugs. So we should avoid touching the tested and reliable (mostly) production code if possible.</a:t>
            </a:r>
            <a:endParaRPr lang="en-ZA" sz="2200" dirty="0"/>
          </a:p>
          <a:p>
            <a:endParaRPr lang="en-US" sz="2200" dirty="0"/>
          </a:p>
          <a:p>
            <a:endParaRPr lang="en-US" sz="2200" dirty="0"/>
          </a:p>
        </p:txBody>
      </p:sp>
      <p:sp>
        <p:nvSpPr>
          <p:cNvPr id="2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arison of a robo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0074" y="2218497"/>
            <a:ext cx="6618727" cy="39050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81767" y="2929709"/>
            <a:ext cx="8828467" cy="998583"/>
          </a:xfrm>
        </p:spPr>
        <p:txBody>
          <a:bodyPr>
            <a:normAutofit/>
          </a:bodyPr>
          <a:lstStyle/>
          <a:p>
            <a:r>
              <a:rPr lang="en-ZA" b="1" dirty="0" err="1">
                <a:solidFill>
                  <a:srgbClr val="0000FF"/>
                </a:solidFill>
              </a:rPr>
              <a:t>L</a:t>
            </a:r>
            <a:r>
              <a:rPr lang="en-ZA" dirty="0" err="1"/>
              <a:t>iskov</a:t>
            </a:r>
            <a:r>
              <a:rPr lang="en-ZA" dirty="0"/>
              <a:t> Substitution Principle</a:t>
            </a:r>
            <a:endParaRPr lang="en-ZA" dirty="0"/>
          </a:p>
        </p:txBody>
      </p:sp>
      <p:sp>
        <p:nvSpPr>
          <p:cNvPr id="4" name="Title 1"/>
          <p:cNvSpPr txBox="1"/>
          <p:nvPr/>
        </p:nvSpPr>
        <p:spPr>
          <a:xfrm>
            <a:off x="1681766" y="4807878"/>
            <a:ext cx="8828467" cy="998583"/>
          </a:xfrm>
          <a:prstGeom prst="rect">
            <a:avLst/>
          </a:prstGeom>
          <a:solidFill>
            <a:srgbClr val="0000FF"/>
          </a:solidFill>
          <a:ln>
            <a:solidFill>
              <a:schemeClr val="bg1">
                <a:lumMod val="95000"/>
                <a:lumOff val="5000"/>
              </a:schemeClr>
            </a:solidFill>
          </a:ln>
        </p:spPr>
        <p:txBody>
          <a:bodyPr vert="horz" lIns="91440" tIns="45720" rIns="91440" bIns="45720" rtlCol="0" anchor="b">
            <a:normAutofit fontScale="4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Subclasses (</a:t>
            </a:r>
            <a:r>
              <a:rPr lang="en-ZA" dirty="0"/>
              <a:t>Derived) classes must be substitutable for</a:t>
            </a:r>
            <a:endParaRPr lang="en-ZA" dirty="0"/>
          </a:p>
          <a:p>
            <a:r>
              <a:rPr lang="en-ZA" dirty="0"/>
              <a:t>their base classes</a:t>
            </a:r>
            <a:endParaRPr lang="en-ZA" dirty="0"/>
          </a:p>
        </p:txBody>
      </p:sp>
      <p:sp>
        <p:nvSpPr>
          <p:cNvPr id="3" name="Rectangle: Rounded Corners 2"/>
          <p:cNvSpPr/>
          <p:nvPr/>
        </p:nvSpPr>
        <p:spPr>
          <a:xfrm>
            <a:off x="5212080" y="1127760"/>
            <a:ext cx="914400" cy="914400"/>
          </a:xfrm>
          <a:prstGeom prst="roundRect">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L</a:t>
            </a:r>
            <a:endParaRPr lang="en-US" sz="6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30936" y="639520"/>
            <a:ext cx="3429000" cy="1719072"/>
          </a:xfrm>
        </p:spPr>
        <p:txBody>
          <a:bodyPr anchor="b">
            <a:normAutofit/>
          </a:bodyPr>
          <a:lstStyle/>
          <a:p>
            <a:r>
              <a:rPr lang="en-US" sz="5400"/>
              <a:t>Principle </a:t>
            </a:r>
            <a:endParaRPr lang="en-US" sz="5400"/>
          </a:p>
        </p:txBody>
      </p:sp>
      <p:sp>
        <p:nvSpPr>
          <p:cNvPr id="3" name="Content Placeholder 2"/>
          <p:cNvSpPr>
            <a:spLocks noGrp="1"/>
          </p:cNvSpPr>
          <p:nvPr>
            <p:ph idx="1"/>
          </p:nvPr>
        </p:nvSpPr>
        <p:spPr>
          <a:xfrm>
            <a:off x="630936" y="2807208"/>
            <a:ext cx="4615940" cy="3496056"/>
          </a:xfrm>
        </p:spPr>
        <p:txBody>
          <a:bodyPr anchor="t">
            <a:normAutofit fontScale="77500" lnSpcReduction="20000"/>
          </a:bodyPr>
          <a:lstStyle/>
          <a:p>
            <a:endParaRPr lang="en-US" sz="2200" dirty="0"/>
          </a:p>
          <a:p>
            <a:r>
              <a:rPr lang="en-US" sz="2200" dirty="0"/>
              <a:t>This means that, given that class B is a subclass of class A, we should be able to pass an object of class B to any method that expects an object of class A and the method should not give any weird output in that case.</a:t>
            </a:r>
            <a:endParaRPr lang="en-US" sz="2200" dirty="0"/>
          </a:p>
          <a:p>
            <a:endParaRPr lang="en-US" sz="2200" dirty="0"/>
          </a:p>
          <a:p>
            <a:r>
              <a:rPr lang="en-US" sz="2200" dirty="0" err="1"/>
              <a:t>Liskov's</a:t>
            </a:r>
            <a:r>
              <a:rPr lang="en-US" sz="2200" dirty="0"/>
              <a:t> principle is easy to understand but hard to detect in code.</a:t>
            </a:r>
            <a:endParaRPr lang="en-US" sz="2200" dirty="0"/>
          </a:p>
          <a:p>
            <a:r>
              <a:rPr lang="en-US" sz="2200" dirty="0"/>
              <a:t>This principles confirms that our abstraction is correct and helps us get a code that is easy reusable, and class hierarchies that are easily understood. This principle LSP closely is related to OCP. The violation of LSP is actually violation of OCP in theory.</a:t>
            </a:r>
            <a:endParaRPr lang="en-US" sz="2200" dirty="0"/>
          </a:p>
        </p:txBody>
      </p:sp>
      <p:sp>
        <p:nvSpPr>
          <p:cNvPr id="2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iagram of a robo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07931" y="1518892"/>
            <a:ext cx="5127273" cy="45487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43189" y="2929709"/>
            <a:ext cx="10225825" cy="998583"/>
          </a:xfrm>
        </p:spPr>
        <p:txBody>
          <a:bodyPr>
            <a:noAutofit/>
          </a:bodyPr>
          <a:lstStyle/>
          <a:p>
            <a:r>
              <a:rPr lang="en-ZA" b="1" dirty="0">
                <a:solidFill>
                  <a:srgbClr val="00CCFF"/>
                </a:solidFill>
              </a:rPr>
              <a:t>I</a:t>
            </a:r>
            <a:r>
              <a:rPr lang="en-ZA" dirty="0"/>
              <a:t>nterface Segregation Principle</a:t>
            </a:r>
            <a:endParaRPr lang="en-ZA" dirty="0"/>
          </a:p>
        </p:txBody>
      </p:sp>
      <p:sp>
        <p:nvSpPr>
          <p:cNvPr id="4" name="Title 1"/>
          <p:cNvSpPr txBox="1"/>
          <p:nvPr/>
        </p:nvSpPr>
        <p:spPr>
          <a:xfrm>
            <a:off x="424815" y="4023995"/>
            <a:ext cx="11462385" cy="2157730"/>
          </a:xfrm>
          <a:prstGeom prst="rect">
            <a:avLst/>
          </a:prstGeom>
          <a:solidFill>
            <a:srgbClr val="00CCFF"/>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chemeClr val="bg1"/>
                </a:solidFill>
              </a:rPr>
              <a:t>Clients should not be forced to depend on methods</a:t>
            </a:r>
            <a:endParaRPr lang="en-US" sz="4000" dirty="0">
              <a:solidFill>
                <a:schemeClr val="bg1"/>
              </a:solidFill>
            </a:endParaRPr>
          </a:p>
          <a:p>
            <a:r>
              <a:rPr lang="en-US" sz="4000" dirty="0">
                <a:solidFill>
                  <a:schemeClr val="bg1"/>
                </a:solidFill>
              </a:rPr>
              <a:t>that they do not use.</a:t>
            </a:r>
            <a:endParaRPr lang="en-ZA" sz="4000" dirty="0">
              <a:solidFill>
                <a:schemeClr val="bg1"/>
              </a:solidFill>
            </a:endParaRPr>
          </a:p>
        </p:txBody>
      </p:sp>
      <p:sp>
        <p:nvSpPr>
          <p:cNvPr id="3" name="Rectangle: Rounded Corners 2"/>
          <p:cNvSpPr/>
          <p:nvPr/>
        </p:nvSpPr>
        <p:spPr>
          <a:xfrm>
            <a:off x="5212080" y="1127760"/>
            <a:ext cx="914400" cy="914400"/>
          </a:xfrm>
          <a:prstGeom prst="roundRect">
            <a:avLst/>
          </a:prstGeom>
          <a:solidFill>
            <a:srgbClr val="00C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I</a:t>
            </a:r>
            <a:endParaRPr lang="en-US" sz="6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A book cover with text&#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6618" r="1" b="5498"/>
          <a:stretch>
            <a:fill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US" sz="5400"/>
              <a:t>Principle </a:t>
            </a:r>
            <a:endParaRPr lang="en-US" sz="5400"/>
          </a:p>
        </p:txBody>
      </p:sp>
      <p:sp>
        <p:nvSpPr>
          <p:cNvPr id="3" name="Content Placeholder 2"/>
          <p:cNvSpPr>
            <a:spLocks noGrp="1"/>
          </p:cNvSpPr>
          <p:nvPr>
            <p:ph idx="1"/>
          </p:nvPr>
        </p:nvSpPr>
        <p:spPr>
          <a:xfrm>
            <a:off x="631190" y="2807335"/>
            <a:ext cx="3698875" cy="3811270"/>
          </a:xfrm>
        </p:spPr>
        <p:txBody>
          <a:bodyPr anchor="t">
            <a:normAutofit fontScale="72500"/>
          </a:bodyPr>
          <a:lstStyle/>
          <a:p>
            <a:r>
              <a:rPr lang="en-US" sz="2200" dirty="0">
                <a:solidFill>
                  <a:srgbClr val="FF0000"/>
                </a:solidFill>
              </a:rPr>
              <a:t>Segregation</a:t>
            </a:r>
            <a:r>
              <a:rPr lang="en-US" sz="2200" dirty="0"/>
              <a:t> means keeping things </a:t>
            </a:r>
            <a:r>
              <a:rPr lang="en-US" sz="2200" dirty="0">
                <a:solidFill>
                  <a:srgbClr val="FF0000"/>
                </a:solidFill>
              </a:rPr>
              <a:t>separated</a:t>
            </a:r>
            <a:r>
              <a:rPr lang="en-US" sz="2200" dirty="0"/>
              <a:t>, and the Interface Segregation Principle is about separating the interfaces.</a:t>
            </a:r>
            <a:endParaRPr lang="en-US" sz="2200" dirty="0"/>
          </a:p>
          <a:p>
            <a:r>
              <a:rPr lang="en-US" sz="2200" dirty="0"/>
              <a:t>Clients should not be forced to implement a function they do no need.</a:t>
            </a:r>
            <a:endParaRPr lang="en-US" sz="2200" dirty="0"/>
          </a:p>
          <a:p>
            <a:r>
              <a:rPr lang="en-US" sz="2200" dirty="0"/>
              <a:t>The interface of a program should be split in a way that the user/client would only have access to the necessary methods related to their needs.</a:t>
            </a:r>
            <a:endParaRPr lang="en-US" sz="2200" dirty="0"/>
          </a:p>
        </p:txBody>
      </p:sp>
      <p:sp>
        <p:nvSpPr>
          <p:cNvPr id="40"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two robots with a blackboard&#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54296" y="1677181"/>
            <a:ext cx="6903720" cy="35036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07931" y="2929709"/>
            <a:ext cx="9776138" cy="998583"/>
          </a:xfrm>
        </p:spPr>
        <p:txBody>
          <a:bodyPr>
            <a:normAutofit fontScale="90000"/>
          </a:bodyPr>
          <a:lstStyle/>
          <a:p>
            <a:r>
              <a:rPr lang="en-ZA" dirty="0">
                <a:solidFill>
                  <a:srgbClr val="00CC00"/>
                </a:solidFill>
              </a:rPr>
              <a:t>D</a:t>
            </a:r>
            <a:r>
              <a:rPr lang="en-ZA" dirty="0"/>
              <a:t>ependency Inversion Principle</a:t>
            </a:r>
            <a:endParaRPr lang="en-ZA" dirty="0"/>
          </a:p>
        </p:txBody>
      </p:sp>
      <p:sp>
        <p:nvSpPr>
          <p:cNvPr id="4" name="Title 1"/>
          <p:cNvSpPr txBox="1"/>
          <p:nvPr/>
        </p:nvSpPr>
        <p:spPr>
          <a:xfrm>
            <a:off x="1681480" y="4471670"/>
            <a:ext cx="8828405" cy="1334770"/>
          </a:xfrm>
          <a:prstGeom prst="rect">
            <a:avLst/>
          </a:prstGeom>
          <a:solidFill>
            <a:srgbClr val="00CC00"/>
          </a:solidFill>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ZA" dirty="0">
                <a:solidFill>
                  <a:schemeClr val="bg1"/>
                </a:solidFill>
              </a:rPr>
              <a:t>Depend on abstractions, not on concretions</a:t>
            </a:r>
            <a:endParaRPr lang="en-ZA" dirty="0">
              <a:solidFill>
                <a:schemeClr val="bg1"/>
              </a:solidFill>
            </a:endParaRPr>
          </a:p>
        </p:txBody>
      </p:sp>
      <p:sp>
        <p:nvSpPr>
          <p:cNvPr id="5" name="Rectangle: Rounded Corners 4"/>
          <p:cNvSpPr/>
          <p:nvPr/>
        </p:nvSpPr>
        <p:spPr>
          <a:xfrm>
            <a:off x="5212080" y="1127760"/>
            <a:ext cx="914400" cy="914400"/>
          </a:xfrm>
          <a:prstGeom prst="roundRect">
            <a:avLst/>
          </a:prstGeom>
          <a:solidFill>
            <a:srgbClr val="00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D</a:t>
            </a:r>
            <a:endParaRPr lang="en-US" sz="6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30936" y="639520"/>
            <a:ext cx="3429000" cy="1719072"/>
          </a:xfrm>
        </p:spPr>
        <p:txBody>
          <a:bodyPr anchor="b">
            <a:normAutofit/>
          </a:bodyPr>
          <a:lstStyle/>
          <a:p>
            <a:r>
              <a:rPr lang="en-US" sz="5400"/>
              <a:t>Principle </a:t>
            </a:r>
            <a:endParaRPr lang="en-US" sz="5400"/>
          </a:p>
        </p:txBody>
      </p:sp>
      <p:sp>
        <p:nvSpPr>
          <p:cNvPr id="3" name="Content Placeholder 2"/>
          <p:cNvSpPr>
            <a:spLocks noGrp="1"/>
          </p:cNvSpPr>
          <p:nvPr>
            <p:ph idx="1"/>
          </p:nvPr>
        </p:nvSpPr>
        <p:spPr>
          <a:xfrm>
            <a:off x="630936" y="2807208"/>
            <a:ext cx="3429000" cy="3410712"/>
          </a:xfrm>
        </p:spPr>
        <p:txBody>
          <a:bodyPr anchor="t">
            <a:normAutofit fontScale="92500" lnSpcReduction="20000"/>
          </a:bodyPr>
          <a:lstStyle/>
          <a:p>
            <a:pPr marL="571500" indent="-571500" algn="l">
              <a:lnSpc>
                <a:spcPct val="100000"/>
              </a:lnSpc>
              <a:buFont typeface="Arial" panose="020B0604020202020204" pitchFamily="34" charset="0"/>
              <a:buChar char="•"/>
            </a:pPr>
            <a:r>
              <a:rPr lang="en-ZA" sz="2400" dirty="0"/>
              <a:t>High-level modules should not depend on low-level  modules.</a:t>
            </a:r>
            <a:endParaRPr lang="en-ZA" sz="2400" dirty="0"/>
          </a:p>
          <a:p>
            <a:pPr marL="571500" indent="-571500" algn="l">
              <a:lnSpc>
                <a:spcPct val="100000"/>
              </a:lnSpc>
              <a:buFont typeface="Arial" panose="020B0604020202020204" pitchFamily="34" charset="0"/>
              <a:buChar char="•"/>
            </a:pPr>
            <a:r>
              <a:rPr lang="en-ZA" sz="2400" dirty="0"/>
              <a:t> Both should depend on abstractions. Abstractions should not depend upon details.</a:t>
            </a:r>
            <a:endParaRPr lang="en-ZA" sz="2400" dirty="0"/>
          </a:p>
          <a:p>
            <a:pPr marL="571500" indent="-571500" algn="l">
              <a:lnSpc>
                <a:spcPct val="100000"/>
              </a:lnSpc>
              <a:buFont typeface="Arial" panose="020B0604020202020204" pitchFamily="34" charset="0"/>
              <a:buChar char="•"/>
            </a:pPr>
            <a:r>
              <a:rPr lang="en-ZA" sz="2400" dirty="0"/>
              <a:t>Details should depend upon abstractions</a:t>
            </a:r>
            <a:endParaRPr lang="en-ZA" sz="2400" dirty="0"/>
          </a:p>
        </p:txBody>
      </p:sp>
      <p:sp>
        <p:nvSpPr>
          <p:cNvPr id="40"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robo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5642" y="2702704"/>
            <a:ext cx="6630325" cy="35152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Down Arrow 7"/>
          <p:cNvSpPr>
            <a:spLocks noGrp="1" noRot="1" noChangeAspect="1" noMove="1" noResize="1" noEditPoints="1" noAdjustHandles="1" noChangeArrowheads="1" noChangeShapeType="1" noTextEdit="1"/>
          </p:cNvSpPr>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Summary </a:t>
            </a:r>
            <a:endParaRPr lang="en-US" sz="3600">
              <a:solidFill>
                <a:srgbClr val="FFFFFF"/>
              </a:solidFill>
            </a:endParaRPr>
          </a:p>
        </p:txBody>
      </p:sp>
      <p:pic>
        <p:nvPicPr>
          <p:cNvPr id="4" name="Picture 3" descr="A diagram of a basic code&#10;&#10;Description automatically generated with medium confidence"/>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404017" y="2117125"/>
            <a:ext cx="5023737" cy="41423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6519" y="1850482"/>
            <a:ext cx="6096000" cy="4919295"/>
          </a:xfrm>
          <a:prstGeom prst="rect">
            <a:avLst/>
          </a:prstGeom>
          <a:noFill/>
        </p:spPr>
        <p:txBody>
          <a:bodyPr wrap="square">
            <a:spAutoFit/>
          </a:bodyPr>
          <a:lstStyle/>
          <a:p>
            <a:pPr marL="342900" lvl="0" indent="-342900">
              <a:lnSpc>
                <a:spcPct val="114000"/>
              </a:lnSpc>
              <a:spcAft>
                <a:spcPts val="0"/>
              </a:spcAft>
              <a:buClr>
                <a:srgbClr val="404040"/>
              </a:buClr>
              <a:buFont typeface="Calibri" panose="020F0502020204030204" charset="0"/>
              <a:buChar char="-"/>
            </a:pPr>
            <a:r>
              <a:rPr lang="en-US" sz="1800" b="1" dirty="0">
                <a:solidFill>
                  <a:schemeClr val="tx1">
                    <a:lumMod val="95000"/>
                    <a:lumOff val="5000"/>
                  </a:schemeClr>
                </a:solidFill>
                <a:effectLst/>
                <a:latin typeface="Calibri" panose="020F0502020204030204" charset="0"/>
                <a:ea typeface="Times New Roman" panose="02020603050405020304" pitchFamily="18" charset="0"/>
                <a:cs typeface="Arial" panose="020B0604020202020204" pitchFamily="34" charset="0"/>
              </a:rPr>
              <a:t>What Is Test-Driven Development?</a:t>
            </a:r>
            <a:endParaRPr lang="en-US" sz="1100" dirty="0">
              <a:solidFill>
                <a:schemeClr val="tx1">
                  <a:lumMod val="95000"/>
                  <a:lumOff val="5000"/>
                </a:schemeClr>
              </a:solidFill>
              <a:effectLst/>
              <a:latin typeface="Calibri" panose="020F0502020204030204" charset="0"/>
              <a:ea typeface="Times New Roman" panose="02020603050405020304" pitchFamily="18" charset="0"/>
              <a:cs typeface="Arial" panose="020B0604020202020204" pitchFamily="34" charset="0"/>
            </a:endParaRPr>
          </a:p>
          <a:p>
            <a:pPr marL="457200">
              <a:lnSpc>
                <a:spcPct val="114000"/>
              </a:lnSpc>
              <a:spcAft>
                <a:spcPts val="0"/>
              </a:spcAft>
            </a:pP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TDD is the process of implementing code by </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writing your tests first</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seeing them fail</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and then </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writing the code to make the tests pass</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You can then build upon this developed code by appropriately altering your test to expect the outcome of additional functionality, before writing the code to make it pass again.</a:t>
            </a:r>
            <a:endParaRPr lang="en-US" sz="1100" dirty="0">
              <a:solidFill>
                <a:schemeClr val="tx1">
                  <a:lumMod val="95000"/>
                </a:schemeClr>
              </a:solidFill>
              <a:effectLst/>
              <a:latin typeface="Calibri" panose="020F0502020204030204" charset="0"/>
              <a:cs typeface="Arial" panose="020B0604020202020204" pitchFamily="34" charset="0"/>
            </a:endParaRPr>
          </a:p>
          <a:p>
            <a:pPr marL="342900" lvl="0" indent="-342900">
              <a:lnSpc>
                <a:spcPct val="114000"/>
              </a:lnSpc>
              <a:spcAft>
                <a:spcPts val="0"/>
              </a:spcAft>
              <a:buClr>
                <a:srgbClr val="404040"/>
              </a:buClr>
              <a:buFont typeface="Calibri" panose="020F0502020204030204" charset="0"/>
              <a:buChar char="-"/>
            </a:pPr>
            <a:r>
              <a:rPr lang="en-US" sz="18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Syntax for Unit Testing</a:t>
            </a:r>
            <a:endParaRPr lang="en-US" sz="11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endParaRPr>
          </a:p>
          <a:p>
            <a:pPr marL="457200">
              <a:lnSpc>
                <a:spcPct val="114000"/>
              </a:lnSpc>
              <a:spcAft>
                <a:spcPts val="0"/>
              </a:spcAft>
            </a:pP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The main methods that we make use of in unit testing for Python are:</a:t>
            </a:r>
            <a:endParaRPr lang="en-US" sz="1100" dirty="0">
              <a:solidFill>
                <a:schemeClr val="tx1">
                  <a:lumMod val="95000"/>
                </a:schemeClr>
              </a:solidFill>
              <a:effectLst/>
              <a:latin typeface="Calibri" panose="020F050202020403020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assert</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base assert allowing you to write your own assertions</a:t>
            </a:r>
            <a:endParaRPr lang="en-US" sz="1100" dirty="0">
              <a:solidFill>
                <a:schemeClr val="tx1">
                  <a:lumMod val="95000"/>
                </a:schemeClr>
              </a:solidFill>
              <a:effectLst/>
              <a:latin typeface="Calibri" panose="020F050202020403020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assertEqual</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 b):</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check a and b are equal</a:t>
            </a:r>
            <a:endParaRPr lang="en-US" sz="1100" dirty="0">
              <a:solidFill>
                <a:schemeClr val="tx1">
                  <a:lumMod val="95000"/>
                </a:schemeClr>
              </a:solidFill>
              <a:effectLst/>
              <a:latin typeface="Calibri" panose="020F050202020403020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assertNotEqual</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 b):</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check a and b are not equal</a:t>
            </a:r>
            <a:endParaRPr lang="en-US" sz="1100" dirty="0">
              <a:solidFill>
                <a:schemeClr val="tx1">
                  <a:lumMod val="95000"/>
                </a:schemeClr>
              </a:solidFill>
              <a:effectLst/>
              <a:latin typeface="Calibri" panose="020F050202020403020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assertIn</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 b):</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check that a is in the item b</a:t>
            </a:r>
            <a:endParaRPr lang="en-US" sz="1100" dirty="0">
              <a:solidFill>
                <a:schemeClr val="tx1">
                  <a:lumMod val="95000"/>
                </a:schemeClr>
              </a:solidFill>
              <a:effectLst/>
              <a:latin typeface="Calibri" panose="020F050202020403020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assertNotIn</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 b</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check that a is not in the item b</a:t>
            </a:r>
            <a:endParaRPr lang="en-US" sz="1100" dirty="0">
              <a:solidFill>
                <a:schemeClr val="tx1">
                  <a:lumMod val="95000"/>
                </a:schemeClr>
              </a:solidFill>
              <a:effectLst/>
              <a:latin typeface="Calibri" panose="020F050202020403020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assertFalse</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check that the value of a is False</a:t>
            </a:r>
            <a:endParaRPr lang="en-US" sz="1100" dirty="0">
              <a:solidFill>
                <a:schemeClr val="tx1">
                  <a:lumMod val="95000"/>
                </a:schemeClr>
              </a:solidFill>
              <a:effectLst/>
              <a:latin typeface="Calibri" panose="020F050202020403020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assertTrue</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check that the value of a is True</a:t>
            </a:r>
            <a:endParaRPr lang="en-US" sz="1100" dirty="0">
              <a:solidFill>
                <a:schemeClr val="tx1">
                  <a:lumMod val="95000"/>
                </a:schemeClr>
              </a:solidFill>
              <a:effectLst/>
              <a:latin typeface="Calibri" panose="020F050202020403020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assertIsInstance</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 TYPE):</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check that a is of type </a:t>
            </a: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TYPE</a:t>
            </a:r>
            <a:endParaRPr lang="en-US" sz="1100" dirty="0">
              <a:solidFill>
                <a:schemeClr val="tx1">
                  <a:lumMod val="95000"/>
                </a:schemeClr>
              </a:solidFill>
              <a:effectLst/>
              <a:latin typeface="Calibri" panose="020F050202020403020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assertRaises</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(ERROR, a, </a:t>
            </a:r>
            <a:r>
              <a:rPr lang="en-US" sz="1500" b="1"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args</a:t>
            </a:r>
            <a:r>
              <a:rPr lang="en-US" sz="1500" b="1"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check that when a is called with </a:t>
            </a:r>
            <a:r>
              <a:rPr lang="en-US" sz="1500" dirty="0" err="1">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args</a:t>
            </a:r>
            <a:r>
              <a:rPr lang="en-US" sz="1500" dirty="0">
                <a:solidFill>
                  <a:schemeClr val="tx1">
                    <a:lumMod val="95000"/>
                  </a:schemeClr>
                </a:solidFill>
                <a:effectLst/>
                <a:latin typeface="Calibri" panose="020F0502020204030204" charset="0"/>
                <a:ea typeface="Times New Roman" panose="02020603050405020304" pitchFamily="18" charset="0"/>
                <a:cs typeface="Arial" panose="020B0604020202020204" pitchFamily="34" charset="0"/>
              </a:rPr>
              <a:t>, it raises ERROR</a:t>
            </a:r>
            <a:endParaRPr lang="en-US" sz="1100" dirty="0">
              <a:solidFill>
                <a:schemeClr val="tx1">
                  <a:lumMod val="95000"/>
                </a:schemeClr>
              </a:solidFill>
              <a:effectLst/>
              <a:latin typeface="Calibri" panose="020F0502020204030204" charset="0"/>
              <a:cs typeface="Arial" panose="020B0604020202020204" pitchFamily="34" charset="0"/>
            </a:endParaRPr>
          </a:p>
        </p:txBody>
      </p:sp>
      <p:sp>
        <p:nvSpPr>
          <p:cNvPr id="6" name="TextBox 5"/>
          <p:cNvSpPr txBox="1"/>
          <p:nvPr/>
        </p:nvSpPr>
        <p:spPr>
          <a:xfrm>
            <a:off x="2496066" y="598569"/>
            <a:ext cx="6812020" cy="800219"/>
          </a:xfrm>
          <a:prstGeom prst="rect">
            <a:avLst/>
          </a:prstGeom>
          <a:noFill/>
        </p:spPr>
        <p:txBody>
          <a:bodyPr wrap="square" rtlCol="0">
            <a:spAutoFit/>
          </a:bodyPr>
          <a:lstStyle/>
          <a:p>
            <a:r>
              <a:rPr lang="en-US" sz="2800" b="1" i="1" dirty="0">
                <a:solidFill>
                  <a:schemeClr val="tx1">
                    <a:lumMod val="95000"/>
                    <a:lumOff val="5000"/>
                  </a:schemeClr>
                </a:solidFill>
                <a:effectLst/>
                <a:latin typeface="Calibri" panose="020F0502020204030204" charset="0"/>
                <a:cs typeface="Arial" panose="020B0604020202020204" pitchFamily="34" charset="0"/>
              </a:rPr>
              <a:t>Test Driven Development with python</a:t>
            </a:r>
            <a:endParaRPr lang="en-US" sz="2800" i="1" dirty="0">
              <a:solidFill>
                <a:schemeClr val="tx1">
                  <a:lumMod val="95000"/>
                  <a:lumOff val="5000"/>
                </a:schemeClr>
              </a:solidFill>
              <a:effectLst/>
              <a:latin typeface="Calibri" panose="020F0502020204030204" charset="0"/>
              <a:cs typeface="Arial" panose="020B0604020202020204" pitchFamily="34" charset="0"/>
            </a:endParaRP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p:cNvSpPr txBox="1"/>
          <p:nvPr/>
        </p:nvSpPr>
        <p:spPr>
          <a:xfrm>
            <a:off x="422788" y="740229"/>
            <a:ext cx="10323870" cy="5436734"/>
          </a:xfrm>
          <a:prstGeom prst="rect">
            <a:avLst/>
          </a:prstGeom>
        </p:spPr>
        <p:txBody>
          <a:bodyPr vert="horz" lIns="91440" tIns="45720" rIns="91440" bIns="45720" rtlCol="0" anchor="ctr">
            <a:noAutofit/>
          </a:bodyPr>
          <a:lstStyle/>
          <a:p>
            <a:pPr marL="342900" lvl="0" indent="-228600">
              <a:lnSpc>
                <a:spcPct val="90000"/>
              </a:lnSpc>
              <a:spcAft>
                <a:spcPts val="600"/>
              </a:spcAft>
              <a:buClr>
                <a:srgbClr val="404040"/>
              </a:buClr>
              <a:buFont typeface="Arial" panose="020B0604020202020204" pitchFamily="34" charset="0"/>
              <a:buChar char="•"/>
            </a:pPr>
            <a:r>
              <a:rPr lang="en-US" sz="3200" b="1" i="1" dirty="0">
                <a:solidFill>
                  <a:schemeClr val="tx1">
                    <a:lumMod val="95000"/>
                  </a:schemeClr>
                </a:solidFill>
                <a:effectLst/>
              </a:rPr>
              <a:t>The TDD cycle consists of the following steps:</a:t>
            </a:r>
            <a:endParaRPr lang="en-US" sz="3200" i="1" dirty="0">
              <a:solidFill>
                <a:schemeClr val="tx1">
                  <a:lumMod val="95000"/>
                </a:schemeClr>
              </a:solidFill>
              <a:effectLst/>
            </a:endParaRP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Write a test:</a:t>
            </a:r>
            <a:r>
              <a:rPr lang="en-US" sz="2000" dirty="0">
                <a:solidFill>
                  <a:schemeClr val="tx1">
                    <a:lumMod val="95000"/>
                  </a:schemeClr>
                </a:solidFill>
                <a:effectLst/>
              </a:rPr>
              <a:t> Start by writing a test that defines the expected behavior of a specific piece of functionality. This test is often written as a function or method that asserts certain conditions or outcomes.</a:t>
            </a:r>
            <a:endParaRPr lang="en-US" sz="2000" dirty="0">
              <a:solidFill>
                <a:schemeClr val="tx1">
                  <a:lumMod val="95000"/>
                </a:schemeClr>
              </a:solidFill>
              <a:effectLst/>
            </a:endParaRP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Run the test:</a:t>
            </a:r>
            <a:r>
              <a:rPr lang="en-US" sz="2000" dirty="0">
                <a:solidFill>
                  <a:schemeClr val="tx1">
                    <a:lumMod val="95000"/>
                  </a:schemeClr>
                </a:solidFill>
                <a:effectLst/>
              </a:rPr>
              <a:t> Execute the test to verify that it fails. This is an important step because it ensures that the test is valid and the expected behavior is not already implemented.</a:t>
            </a:r>
            <a:endParaRPr lang="en-US" sz="2000" dirty="0">
              <a:solidFill>
                <a:schemeClr val="tx1">
                  <a:lumMod val="95000"/>
                </a:schemeClr>
              </a:solidFill>
              <a:effectLst/>
            </a:endParaRP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Write the code:</a:t>
            </a:r>
            <a:r>
              <a:rPr lang="en-US" sz="2000" dirty="0">
                <a:solidFill>
                  <a:schemeClr val="tx1">
                    <a:lumMod val="95000"/>
                  </a:schemeClr>
                </a:solidFill>
                <a:effectLst/>
              </a:rPr>
              <a:t> Implement the minimal amount of code necessary to make the test pass. Focus on solving the specific problem addressed by the test, rather than adding unnecessary functionality.</a:t>
            </a:r>
            <a:endParaRPr lang="en-US" sz="2000" dirty="0">
              <a:solidFill>
                <a:schemeClr val="tx1">
                  <a:lumMod val="95000"/>
                </a:schemeClr>
              </a:solidFill>
              <a:effectLst/>
            </a:endParaRP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Run the test again:</a:t>
            </a:r>
            <a:r>
              <a:rPr lang="en-US" sz="2000" dirty="0">
                <a:solidFill>
                  <a:schemeClr val="tx1">
                    <a:lumMod val="95000"/>
                  </a:schemeClr>
                </a:solidFill>
                <a:effectLst/>
              </a:rPr>
              <a:t> Execute the test again to check if the code change has successfully made the test pass. If the test fails, iterate and modify the code until the test passes.</a:t>
            </a:r>
            <a:endParaRPr lang="en-US" sz="2000" dirty="0">
              <a:solidFill>
                <a:schemeClr val="tx1">
                  <a:lumMod val="95000"/>
                </a:schemeClr>
              </a:solidFill>
              <a:effectLst/>
            </a:endParaRP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Refactor the code:</a:t>
            </a:r>
            <a:r>
              <a:rPr lang="en-US" sz="2000" dirty="0">
                <a:solidFill>
                  <a:schemeClr val="tx1">
                    <a:lumMod val="95000"/>
                  </a:schemeClr>
                </a:solidFill>
                <a:effectLst/>
              </a:rPr>
              <a:t> Once the test passes, you can refactor the code to improve its design, structure, or performance while keeping the tests passing. Refactoring ensures that the code remains clean and maintainable.</a:t>
            </a:r>
            <a:endParaRPr lang="en-US" sz="2000" dirty="0">
              <a:solidFill>
                <a:schemeClr val="tx1">
                  <a:lumMod val="95000"/>
                </a:schemeClr>
              </a:solidFill>
              <a:effectLst/>
            </a:endParaRP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Repeat the cycle:</a:t>
            </a:r>
            <a:r>
              <a:rPr lang="en-US" sz="2000" dirty="0">
                <a:solidFill>
                  <a:schemeClr val="tx1">
                    <a:lumMod val="95000"/>
                  </a:schemeClr>
                </a:solidFill>
                <a:effectLst/>
              </a:rPr>
              <a:t> Move on to the next feature or piece of functionality and repeat the process. Write a new test, run it (which should fail initially), write the code to make it pass, and continue the cycle.</a:t>
            </a:r>
            <a:endParaRPr lang="en-US" sz="2000" dirty="0">
              <a:solidFill>
                <a:schemeClr val="tx1">
                  <a:lumMod val="95000"/>
                </a:schemeClr>
              </a:solidFill>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6000" b="1" dirty="0"/>
              <a:t>Thank you</a:t>
            </a:r>
            <a:endParaRPr lang="en-US" sz="6000" b="1" dirty="0"/>
          </a:p>
        </p:txBody>
      </p:sp>
      <p:pic>
        <p:nvPicPr>
          <p:cNvPr id="4" name="Picture 3" descr="Magnifying glass on clear background"/>
          <p:cNvPicPr>
            <a:picLocks noChangeAspect="1"/>
          </p:cNvPicPr>
          <p:nvPr/>
        </p:nvPicPr>
        <p:blipFill rotWithShape="1">
          <a:blip r:embed="rId1"/>
          <a:srcRect l="29136" r="391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A blackboard with white text&#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1566" b="31962"/>
          <a:stretch>
            <a:fillRect/>
          </a:stretch>
        </p:blipFill>
        <p:spPr>
          <a:xfrm>
            <a:off x="838200" y="704765"/>
            <a:ext cx="10628376" cy="54400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A blackboard with white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3360" y="643468"/>
            <a:ext cx="9773920" cy="60824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A blackboard with white text"/>
          <p:cNvPicPr>
            <a:picLocks noChangeAspect="1"/>
          </p:cNvPicPr>
          <p:nvPr/>
        </p:nvPicPr>
        <p:blipFill rotWithShape="1">
          <a:blip r:embed="rId1">
            <a:extLst>
              <a:ext uri="{28A0092B-C50C-407E-A947-70E740481C1C}">
                <a14:useLocalDpi xmlns:a14="http://schemas.microsoft.com/office/drawing/2010/main" val="0"/>
              </a:ext>
            </a:extLst>
          </a:blip>
          <a:srcRect r="1" b="24921"/>
          <a:stretch>
            <a:fillRect/>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A blackboard with white text&#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289" r="1" b="24632"/>
          <a:stretch>
            <a:fillRect/>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A black board with white text&#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2616" b="30912"/>
          <a:stretch>
            <a:fillRect/>
          </a:stretch>
        </p:blipFill>
        <p:spPr>
          <a:xfrm>
            <a:off x="838200" y="704765"/>
            <a:ext cx="10628376" cy="54400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A black board with white text&#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648" r="1" b="24273"/>
          <a:stretch>
            <a:fillRect/>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p:cNvSpPr txBox="1"/>
          <p:nvPr/>
        </p:nvSpPr>
        <p:spPr>
          <a:xfrm>
            <a:off x="115330" y="325369"/>
            <a:ext cx="6672647"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i="0" dirty="0">
                <a:solidFill>
                  <a:schemeClr val="tx1">
                    <a:lumMod val="95000"/>
                  </a:schemeClr>
                </a:solidFill>
                <a:effectLst/>
                <a:latin typeface="+mj-lt"/>
                <a:ea typeface="+mj-ea"/>
                <a:cs typeface="+mj-cs"/>
              </a:rPr>
              <a:t>Architecture Patterns</a:t>
            </a:r>
            <a:endParaRPr lang="en-US" sz="4400" dirty="0">
              <a:solidFill>
                <a:schemeClr val="tx1">
                  <a:lumMod val="95000"/>
                </a:schemeClr>
              </a:solidFill>
              <a:latin typeface="+mj-lt"/>
              <a:ea typeface="+mj-ea"/>
              <a:cs typeface="+mj-cs"/>
            </a:endParaRPr>
          </a:p>
        </p:txBody>
      </p:sp>
      <p:sp>
        <p:nvSpPr>
          <p:cNvPr id="4" name="TextBox 3"/>
          <p:cNvSpPr txBox="1"/>
          <p:nvPr/>
        </p:nvSpPr>
        <p:spPr>
          <a:xfrm>
            <a:off x="436606" y="2872899"/>
            <a:ext cx="4447064"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dirty="0">
                <a:solidFill>
                  <a:schemeClr val="tx1">
                    <a:lumMod val="95000"/>
                  </a:schemeClr>
                </a:solidFill>
                <a:effectLst/>
              </a:rPr>
              <a:t>Architecture patterns </a:t>
            </a:r>
            <a:r>
              <a:rPr lang="en-US" sz="2000" b="0" i="0" dirty="0">
                <a:solidFill>
                  <a:schemeClr val="tx1">
                    <a:lumMod val="95000"/>
                  </a:schemeClr>
                </a:solidFill>
                <a:effectLst/>
              </a:rPr>
              <a:t>are high-level design principles and guidelines that provide a structured approach to solving common architectural challenges. They serve as reusable solutions to design problems and help architects and developers create systems that are scalable, maintainable, and efficient.</a:t>
            </a:r>
            <a:endParaRPr lang="en-US" sz="2000" dirty="0">
              <a:solidFill>
                <a:schemeClr val="tx1">
                  <a:lumMod val="95000"/>
                </a:schemeClr>
              </a:solidFill>
            </a:endParaRPr>
          </a:p>
        </p:txBody>
      </p:sp>
      <p:pic>
        <p:nvPicPr>
          <p:cNvPr id="6" name="Picture 5" descr="Many question marks on black background"/>
          <p:cNvPicPr>
            <a:picLocks noChangeAspect="1"/>
          </p:cNvPicPr>
          <p:nvPr/>
        </p:nvPicPr>
        <p:blipFill rotWithShape="1">
          <a:blip r:embed="rId1"/>
          <a:srcRect l="38813" r="3" b="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7479</Words>
  <Application>WPS Presentation</Application>
  <PresentationFormat>Widescreen</PresentationFormat>
  <Paragraphs>134</Paragraphs>
  <Slides>26</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Arial</vt:lpstr>
      <vt:lpstr>SimSun</vt:lpstr>
      <vt:lpstr>Wingdings</vt:lpstr>
      <vt:lpstr>Aptos</vt:lpstr>
      <vt:lpstr>Segoe Print</vt:lpstr>
      <vt:lpstr>Aptos Display</vt:lpstr>
      <vt:lpstr>Microsoft YaHei</vt:lpstr>
      <vt:lpstr>Arial Unicode MS</vt:lpstr>
      <vt:lpstr>Lato</vt:lpstr>
      <vt:lpstr>Calibri</vt:lpstr>
      <vt:lpstr>Calibri</vt:lpstr>
      <vt:lpstr>source-serif-pro</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Open/Closed Principle</vt:lpstr>
      <vt:lpstr>Principle </vt:lpstr>
      <vt:lpstr>Liskov Substitution Principle</vt:lpstr>
      <vt:lpstr>Principle </vt:lpstr>
      <vt:lpstr>Interface Segregation Principle</vt:lpstr>
      <vt:lpstr>Principle </vt:lpstr>
      <vt:lpstr>Dependency Inversion Principle</vt:lpstr>
      <vt:lpstr>Principle </vt:lpstr>
      <vt:lpstr>Summary </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Mohamed</dc:creator>
  <cp:lastModifiedBy>DUBAU STORE</cp:lastModifiedBy>
  <cp:revision>7</cp:revision>
  <dcterms:created xsi:type="dcterms:W3CDTF">2024-05-24T15:52:00Z</dcterms:created>
  <dcterms:modified xsi:type="dcterms:W3CDTF">2024-05-24T19:25:55Z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1C8541A62FF947D0998BB694B980855B_13</vt:lpwstr>
  </property>
  <property fmtid="{D5CDD505-2E9C-101B-9397-08002B2CF9AE}" pid="3" name="KSOProductBuildVer">
    <vt:lpwstr>1033-12.2.0.13472</vt:lpwstr>
  </property>
</Properties>
</file>